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Canva Sans Bold" charset="1" panose="020B0803030501040103"/>
      <p:regular r:id="rId31"/>
    </p:embeddedFont>
    <p:embeddedFont>
      <p:font typeface="Canva Sans" charset="1" panose="020B0503030501040103"/>
      <p:regular r:id="rId32"/>
    </p:embeddedFont>
    <p:embeddedFont>
      <p:font typeface="Bobby Jones" charset="1" panose="00000000000000000000"/>
      <p:regular r:id="rId33"/>
    </p:embeddedFont>
    <p:embeddedFont>
      <p:font typeface="Open Sans Bold" charset="1" panose="00000000000000000000"/>
      <p:regular r:id="rId34"/>
    </p:embeddedFont>
    <p:embeddedFont>
      <p:font typeface="Open Sans" charset="1" panose="00000000000000000000"/>
      <p:regular r:id="rId35"/>
    </p:embeddedFont>
    <p:embeddedFont>
      <p:font typeface="Canva Sans Medium" charset="1" panose="020B0603030501040103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Relationship Id="rId6" Target="../media/image23.jpeg" Type="http://schemas.openxmlformats.org/officeDocument/2006/relationships/image"/><Relationship Id="rId7" Target="../media/image24.jpeg" Type="http://schemas.openxmlformats.org/officeDocument/2006/relationships/image"/><Relationship Id="rId8" Target="../media/image25.pn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033591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Introducción a la Inteligencía Artificial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5471180"/>
            <a:ext cx="182880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Arnulfo Pérez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09323" y="3814937"/>
            <a:ext cx="7707641" cy="5097320"/>
          </a:xfrm>
          <a:custGeom>
            <a:avLst/>
            <a:gdLst/>
            <a:ahLst/>
            <a:cxnLst/>
            <a:rect r="r" b="b" t="t" l="l"/>
            <a:pathLst>
              <a:path h="5097320" w="7707641">
                <a:moveTo>
                  <a:pt x="0" y="0"/>
                </a:moveTo>
                <a:lnTo>
                  <a:pt x="7707641" y="0"/>
                </a:lnTo>
                <a:lnTo>
                  <a:pt x="7707641" y="5097320"/>
                </a:lnTo>
                <a:lnTo>
                  <a:pt x="0" y="509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13404" y="590288"/>
            <a:ext cx="1097411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Bases matemáticas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025707"/>
            <a:ext cx="7732038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Algebra lineal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Regresión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Clasificación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Optimización/Ajuste de funciones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59956" y="342937"/>
            <a:ext cx="976919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Backpropagation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40813" y="3397832"/>
            <a:ext cx="16944804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1969: Minsky y Papert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erceptrones simples no pueden resolver XOR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1986: Rumelhart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backpropagation para redes multicapa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Hoy: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Estos principios se aplican en redes con billones de parámetros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Capas ocultas (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Learning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Función de activación no-lineal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Aprendizaje por gradientes (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Backpropagation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03122" y="2027336"/>
            <a:ext cx="4410308" cy="2611660"/>
          </a:xfrm>
          <a:custGeom>
            <a:avLst/>
            <a:gdLst/>
            <a:ahLst/>
            <a:cxnLst/>
            <a:rect r="r" b="b" t="t" l="l"/>
            <a:pathLst>
              <a:path h="2611660" w="4410308">
                <a:moveTo>
                  <a:pt x="0" y="0"/>
                </a:moveTo>
                <a:lnTo>
                  <a:pt x="4410308" y="0"/>
                </a:lnTo>
                <a:lnTo>
                  <a:pt x="4410308" y="2611659"/>
                </a:lnTo>
                <a:lnTo>
                  <a:pt x="0" y="2611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64097" y="2027336"/>
            <a:ext cx="5191354" cy="3116164"/>
          </a:xfrm>
          <a:custGeom>
            <a:avLst/>
            <a:gdLst/>
            <a:ahLst/>
            <a:cxnLst/>
            <a:rect r="r" b="b" t="t" l="l"/>
            <a:pathLst>
              <a:path h="3116164" w="5191354">
                <a:moveTo>
                  <a:pt x="0" y="0"/>
                </a:moveTo>
                <a:lnTo>
                  <a:pt x="5191354" y="0"/>
                </a:lnTo>
                <a:lnTo>
                  <a:pt x="5191354" y="3116164"/>
                </a:lnTo>
                <a:lnTo>
                  <a:pt x="0" y="3116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68535" y="5628297"/>
            <a:ext cx="5286916" cy="4031274"/>
          </a:xfrm>
          <a:custGeom>
            <a:avLst/>
            <a:gdLst/>
            <a:ahLst/>
            <a:cxnLst/>
            <a:rect r="r" b="b" t="t" l="l"/>
            <a:pathLst>
              <a:path h="4031274" w="5286916">
                <a:moveTo>
                  <a:pt x="0" y="0"/>
                </a:moveTo>
                <a:lnTo>
                  <a:pt x="5286916" y="0"/>
                </a:lnTo>
                <a:lnTo>
                  <a:pt x="5286916" y="4031274"/>
                </a:lnTo>
                <a:lnTo>
                  <a:pt x="0" y="4031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8212" y="4943795"/>
            <a:ext cx="7625788" cy="4928165"/>
          </a:xfrm>
          <a:custGeom>
            <a:avLst/>
            <a:gdLst/>
            <a:ahLst/>
            <a:cxnLst/>
            <a:rect r="r" b="b" t="t" l="l"/>
            <a:pathLst>
              <a:path h="4928165" w="7625788">
                <a:moveTo>
                  <a:pt x="0" y="0"/>
                </a:moveTo>
                <a:lnTo>
                  <a:pt x="7625788" y="0"/>
                </a:lnTo>
                <a:lnTo>
                  <a:pt x="7625788" y="4928166"/>
                </a:lnTo>
                <a:lnTo>
                  <a:pt x="0" y="49281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25353" y="159703"/>
            <a:ext cx="1083729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Gradient Descent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33280" y="614211"/>
            <a:ext cx="962144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onceptos Clave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50024" y="2783938"/>
            <a:ext cx="14095130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Los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datos viven en un espacio de características (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space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Aprender es encontrar parámetros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(ej: pesos en una red neuronal) que minimicen una función de pérdida (error entre predicciones y valores reales)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Media, varianza, y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distribuciones probabilísticas describen patrones en los datos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regresión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(predecir valores continuos) y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clasificación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(etiquetar categorías) son las tareas básicas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Los LLMs son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modelos estocásticos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ni simbólicos ni semánticos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20953" y="561626"/>
            <a:ext cx="1064609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Taxonomí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de la IA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20953" y="3619817"/>
            <a:ext cx="10646093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achine Learning (ML)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Deep Learning (DL)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Large Language Models (LLMs)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Reinforcement Learning (RL)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Generative AI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564736"/>
            <a:ext cx="16071963" cy="5102848"/>
          </a:xfrm>
          <a:custGeom>
            <a:avLst/>
            <a:gdLst/>
            <a:ahLst/>
            <a:cxnLst/>
            <a:rect r="r" b="b" t="t" l="l"/>
            <a:pathLst>
              <a:path h="5102848" w="16071963">
                <a:moveTo>
                  <a:pt x="0" y="0"/>
                </a:moveTo>
                <a:lnTo>
                  <a:pt x="16071963" y="0"/>
                </a:lnTo>
                <a:lnTo>
                  <a:pt x="16071963" y="5102849"/>
                </a:lnTo>
                <a:lnTo>
                  <a:pt x="0" y="5102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57250"/>
            <a:ext cx="1607196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Taxonomía ML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46825" y="642966"/>
            <a:ext cx="827282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Learning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673938"/>
            <a:ext cx="16230600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 Feedforward (MLP): Datos estructurados.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Redes Convolucionales (CNN): Para imágenes (ejemplo: ResNet).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Redes Recurrentes (RNN/LSTM): Para secuencias (ejemplo: predicción de texto).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Transformers: Base de LLMs como GPT-4 (atención multi-cabeza).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92010" y="628612"/>
            <a:ext cx="1470398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Arquitecturas Neuronales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11147" y="2128482"/>
            <a:ext cx="16881016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🧠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RNN – Recurr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 Neural Network: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Procesa datos secuenciales manteniendo un estado interno (memoria) que se actualiza paso a paso.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Uso: análisis de texto, series temporales, lenguaje natural.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📸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CNN – Convolutional Neural Network: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Aplica filtros espaciales sobre datos tipo imagen o señal para detectar patrones locales.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Uso: visión por computadora, clasificación de imágenes, detección médica.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🔢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DNN – Deep Neural Network: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Compuesto por múltiples capas densas, donde cada neurona se conecta a todas las de la capa anterior.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Uso: datos tabulares, predicción financiera, capas finales en modelos híbridos.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24966" y="2342749"/>
            <a:ext cx="3734334" cy="2800751"/>
          </a:xfrm>
          <a:custGeom>
            <a:avLst/>
            <a:gdLst/>
            <a:ahLst/>
            <a:cxnLst/>
            <a:rect r="r" b="b" t="t" l="l"/>
            <a:pathLst>
              <a:path h="2800751" w="3734334">
                <a:moveTo>
                  <a:pt x="0" y="0"/>
                </a:moveTo>
                <a:lnTo>
                  <a:pt x="3734334" y="0"/>
                </a:lnTo>
                <a:lnTo>
                  <a:pt x="3734334" y="2800751"/>
                </a:lnTo>
                <a:lnTo>
                  <a:pt x="0" y="2800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50837" y="857250"/>
            <a:ext cx="453437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AlexNet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1634" y="5687470"/>
            <a:ext cx="16864732" cy="32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AlexNet es una arquitectura de red neuronal convolucional (CNN)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ImageNet Large Scale Visual Recognition Challenge (ILSVRC). 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Clasifica imágenes en 1,000 categorías distintas de objetos y es considerada la primera aplicación ampliamente reconocida de redes convolucionales profundas en reconocimiento visual a gran escala.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Desarrollada en 2012 por Alex Krizhevsky  Ilya Sutskever y Geoffrey Hinton en la University of Toronto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viable gracias al uso de unidades de procesamiento gráfico (GPUs)</a:t>
            </a:r>
          </a:p>
          <a:p>
            <a:pPr algn="ctr">
              <a:lnSpc>
                <a:spcPts val="3674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2500" y="3730629"/>
            <a:ext cx="8958567" cy="6083085"/>
          </a:xfrm>
          <a:custGeom>
            <a:avLst/>
            <a:gdLst/>
            <a:ahLst/>
            <a:cxnLst/>
            <a:rect r="r" b="b" t="t" l="l"/>
            <a:pathLst>
              <a:path h="6083085" w="8958567">
                <a:moveTo>
                  <a:pt x="0" y="0"/>
                </a:moveTo>
                <a:lnTo>
                  <a:pt x="8958567" y="0"/>
                </a:lnTo>
                <a:lnTo>
                  <a:pt x="8958567" y="6083085"/>
                </a:lnTo>
                <a:lnTo>
                  <a:pt x="0" y="6083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97368"/>
            <a:ext cx="18288000" cy="473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30"/>
              </a:lnSpc>
            </a:pPr>
            <a:r>
              <a:rPr lang="en-US" sz="902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</a:t>
            </a:r>
            <a:r>
              <a:rPr lang="en-US" b="true" sz="902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dom Multimodel Deep Learning (RMDL)</a:t>
            </a:r>
          </a:p>
          <a:p>
            <a:pPr algn="ctr">
              <a:lnSpc>
                <a:spcPts val="1263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67706" y="3646891"/>
            <a:ext cx="9665" cy="36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162378"/>
            <a:ext cx="18288000" cy="78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3"/>
              </a:lnSpc>
            </a:pPr>
            <a:r>
              <a:rPr lang="en-US" sz="3481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</a:t>
            </a:r>
            <a:r>
              <a:rPr lang="en-US" b="true" sz="3481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Arnulfo Pérez Pérez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arnulfo.perez@zintegra.com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Ph.D. Electrical and Computer Engineering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UNIVERSITY OF TENNESSEE, KNOXVILLE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Disertación: Parallel Segmentation of Range Images on a Hypercube-connected Distributed Computer.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M.S. Electrical and Computer Engineering 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UNIVERSITY OF TENNESSEE, KNOXVILLE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Tesis: Mask Decompositions for Digital Image Processing.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Licenciatura en Física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UNIVERSIDAD AUTÓNOMA DE NUEVO LEÓN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Tesis: Análisis Teórico experimental del comportamiento temporal de potenciales transmembrana de un axón.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86983" y="465932"/>
            <a:ext cx="751403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IA generativa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23825" y="1937227"/>
            <a:ext cx="804035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texto,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imágenes, código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50138" y="4049514"/>
            <a:ext cx="11987724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Machine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Learning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generalización de patrones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Learning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redes neuronales profundas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Transformers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atención contextual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LLMs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modelos entrenados con lenguaje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1892" y="857250"/>
            <a:ext cx="516421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Atención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505446"/>
            <a:ext cx="16391195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Asigna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pesos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 cada componente de la entrada.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Prioriza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la información más útil para la tarea en curso.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Reduce ruido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al ignorar elementos menos relevantes en el contexto.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mecanismo de atención se basa en tres vectores: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Query, Key, Value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63200" y="159703"/>
            <a:ext cx="1376160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Reinforcement Learning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63200" y="3094981"/>
            <a:ext cx="13761601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Acciones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Decisiones que 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fectan su entorno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Recompensas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Retroalimentación numérica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Política: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Estrategia para maximizar recompensas acumuladas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AlphaGo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Monte Carlo Tree Search (imaginación artificial)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Redes neuronales (intuición pattern-matching)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Auto-juego (4000 años de práctica en 40 días)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44285" y="1458253"/>
            <a:ext cx="3814368" cy="3791482"/>
          </a:xfrm>
          <a:custGeom>
            <a:avLst/>
            <a:gdLst/>
            <a:ahLst/>
            <a:cxnLst/>
            <a:rect r="r" b="b" t="t" l="l"/>
            <a:pathLst>
              <a:path h="3791482" w="3814368">
                <a:moveTo>
                  <a:pt x="0" y="0"/>
                </a:moveTo>
                <a:lnTo>
                  <a:pt x="3814368" y="0"/>
                </a:lnTo>
                <a:lnTo>
                  <a:pt x="3814368" y="3791482"/>
                </a:lnTo>
                <a:lnTo>
                  <a:pt x="0" y="3791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40679" y="1458253"/>
            <a:ext cx="6066972" cy="3923308"/>
          </a:xfrm>
          <a:custGeom>
            <a:avLst/>
            <a:gdLst/>
            <a:ahLst/>
            <a:cxnLst/>
            <a:rect r="r" b="b" t="t" l="l"/>
            <a:pathLst>
              <a:path h="3923308" w="6066972">
                <a:moveTo>
                  <a:pt x="0" y="0"/>
                </a:moveTo>
                <a:lnTo>
                  <a:pt x="6066972" y="0"/>
                </a:lnTo>
                <a:lnTo>
                  <a:pt x="6066972" y="3923308"/>
                </a:lnTo>
                <a:lnTo>
                  <a:pt x="0" y="3923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32611" y="5625312"/>
            <a:ext cx="7649502" cy="4302845"/>
          </a:xfrm>
          <a:custGeom>
            <a:avLst/>
            <a:gdLst/>
            <a:ahLst/>
            <a:cxnLst/>
            <a:rect r="r" b="b" t="t" l="l"/>
            <a:pathLst>
              <a:path h="4302845" w="7649502">
                <a:moveTo>
                  <a:pt x="0" y="0"/>
                </a:moveTo>
                <a:lnTo>
                  <a:pt x="7649502" y="0"/>
                </a:lnTo>
                <a:lnTo>
                  <a:pt x="7649502" y="4302845"/>
                </a:lnTo>
                <a:lnTo>
                  <a:pt x="0" y="4302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8488" y="5625312"/>
            <a:ext cx="7027121" cy="3952756"/>
          </a:xfrm>
          <a:custGeom>
            <a:avLst/>
            <a:gdLst/>
            <a:ahLst/>
            <a:cxnLst/>
            <a:rect r="r" b="b" t="t" l="l"/>
            <a:pathLst>
              <a:path h="3952756" w="7027121">
                <a:moveTo>
                  <a:pt x="0" y="0"/>
                </a:moveTo>
                <a:lnTo>
                  <a:pt x="7027121" y="0"/>
                </a:lnTo>
                <a:lnTo>
                  <a:pt x="7027121" y="3952756"/>
                </a:lnTo>
                <a:lnTo>
                  <a:pt x="0" y="39527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95167" y="657320"/>
            <a:ext cx="98976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ançois Chollet: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95167" y="2128615"/>
            <a:ext cx="98976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We Get To AGI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5641" y="2949035"/>
            <a:ext cx="17218248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Fluid intelligence does not emerge from scale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50000x GPT2 - GPT4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Corpus de Abstracción y Razonamiento (The ARC Benchmark)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Test-Time Adaptation (TTA)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Symbolic Program Synthesis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Chain-of-Thought Synthesis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Minsky (skill)/McCarthy (process)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5873" y="2479309"/>
            <a:ext cx="17722127" cy="778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Sistema 1: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rápido, intuitivo, emocional. Detecta patrones, pero es vulnerable a errores y sesgos.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Sistema 2: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lento, racional, reflexivo. Es más preciso, pero exige mayor esfuerzo cognitivo.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Los sesgos evolucionaron para optimizar la supervivencia en entornos ancestrales. En entornos de peligro inminente (ej.: depredadores), la velocidad era más crucial que la precisión.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 tribus pequeñas, la disidencia podía ser mortal.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selección natural no "optimizó" la racionalidad, sino</a:t>
            </a: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heurísticas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para problemas recurrentes. Lo adaptativo en el Pleistoceno no lo es en el siglo XXI.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82937" y="615713"/>
            <a:ext cx="182880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Daniel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Kahneman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37102" y="4917631"/>
            <a:ext cx="3531150" cy="566549"/>
            <a:chOff x="0" y="0"/>
            <a:chExt cx="5974457" cy="7878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59176"/>
              <a:ext cx="4910158" cy="905886"/>
            </a:xfrm>
            <a:custGeom>
              <a:avLst/>
              <a:gdLst/>
              <a:ahLst/>
              <a:cxnLst/>
              <a:rect r="r" b="b" t="t" l="l"/>
              <a:pathLst>
                <a:path h="905886" w="4910158">
                  <a:moveTo>
                    <a:pt x="4296348" y="846750"/>
                  </a:moveTo>
                  <a:cubicBezTo>
                    <a:pt x="3939887" y="854694"/>
                    <a:pt x="3909742" y="587355"/>
                    <a:pt x="3682543" y="567326"/>
                  </a:cubicBezTo>
                  <a:cubicBezTo>
                    <a:pt x="3598547" y="567350"/>
                    <a:pt x="3567886" y="595268"/>
                    <a:pt x="3500714" y="656424"/>
                  </a:cubicBezTo>
                  <a:cubicBezTo>
                    <a:pt x="3285558" y="905886"/>
                    <a:pt x="2850448" y="904538"/>
                    <a:pt x="2636810" y="656393"/>
                  </a:cubicBezTo>
                  <a:cubicBezTo>
                    <a:pt x="2528230" y="536610"/>
                    <a:pt x="2381789" y="536615"/>
                    <a:pt x="2273196" y="656419"/>
                  </a:cubicBezTo>
                  <a:cubicBezTo>
                    <a:pt x="2060940" y="904958"/>
                    <a:pt x="1621392" y="904766"/>
                    <a:pt x="1409312" y="656392"/>
                  </a:cubicBezTo>
                  <a:cubicBezTo>
                    <a:pt x="1342144" y="595267"/>
                    <a:pt x="1311484" y="567350"/>
                    <a:pt x="1227504" y="567350"/>
                  </a:cubicBezTo>
                  <a:cubicBezTo>
                    <a:pt x="1001601" y="586696"/>
                    <a:pt x="968973" y="855145"/>
                    <a:pt x="613733" y="846728"/>
                  </a:cubicBezTo>
                  <a:cubicBezTo>
                    <a:pt x="261912" y="856341"/>
                    <a:pt x="222920" y="585451"/>
                    <a:pt x="0" y="567350"/>
                  </a:cubicBezTo>
                  <a:lnTo>
                    <a:pt x="0" y="59350"/>
                  </a:lnTo>
                  <a:cubicBezTo>
                    <a:pt x="356780" y="51532"/>
                    <a:pt x="386326" y="318650"/>
                    <a:pt x="613732" y="338774"/>
                  </a:cubicBezTo>
                  <a:cubicBezTo>
                    <a:pt x="697723" y="338750"/>
                    <a:pt x="728379" y="310833"/>
                    <a:pt x="795551" y="249676"/>
                  </a:cubicBezTo>
                  <a:cubicBezTo>
                    <a:pt x="1011345" y="0"/>
                    <a:pt x="1445468" y="1618"/>
                    <a:pt x="1659445" y="249705"/>
                  </a:cubicBezTo>
                  <a:cubicBezTo>
                    <a:pt x="1767989" y="369489"/>
                    <a:pt x="1914490" y="369485"/>
                    <a:pt x="2023059" y="249681"/>
                  </a:cubicBezTo>
                  <a:cubicBezTo>
                    <a:pt x="2236041" y="902"/>
                    <a:pt x="2674470" y="1395"/>
                    <a:pt x="2886944" y="249706"/>
                  </a:cubicBezTo>
                  <a:cubicBezTo>
                    <a:pt x="2995632" y="369500"/>
                    <a:pt x="3141911" y="369479"/>
                    <a:pt x="3250589" y="249668"/>
                  </a:cubicBezTo>
                  <a:cubicBezTo>
                    <a:pt x="3460415" y="1941"/>
                    <a:pt x="3903723" y="1136"/>
                    <a:pt x="4114492" y="249708"/>
                  </a:cubicBezTo>
                  <a:cubicBezTo>
                    <a:pt x="4181676" y="310832"/>
                    <a:pt x="4212337" y="338749"/>
                    <a:pt x="4296347" y="338749"/>
                  </a:cubicBezTo>
                  <a:cubicBezTo>
                    <a:pt x="4523899" y="318590"/>
                    <a:pt x="4553666" y="51402"/>
                    <a:pt x="4910158" y="59350"/>
                  </a:cubicBezTo>
                  <a:lnTo>
                    <a:pt x="4910158" y="567350"/>
                  </a:lnTo>
                  <a:cubicBezTo>
                    <a:pt x="4685307" y="586405"/>
                    <a:pt x="4649639" y="855848"/>
                    <a:pt x="4296348" y="846750"/>
                  </a:cubicBezTo>
                  <a:close/>
                </a:path>
              </a:pathLst>
            </a:custGeom>
            <a:solidFill>
              <a:srgbClr val="CAE8D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554948">
            <a:off x="11034367" y="3361064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7"/>
                </a:lnTo>
                <a:lnTo>
                  <a:pt x="0" y="920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647442">
            <a:off x="6950402" y="5688396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6" y="0"/>
                </a:lnTo>
                <a:lnTo>
                  <a:pt x="344956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240686">
            <a:off x="10449995" y="5783646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10173">
            <a:off x="6874047" y="3323472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41973" y="3073507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7"/>
                </a:lnTo>
                <a:lnTo>
                  <a:pt x="0" y="920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1349368" y="4683002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6330090" y="4683002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3220490" y="4746107"/>
            <a:ext cx="295581" cy="789172"/>
          </a:xfrm>
          <a:custGeom>
            <a:avLst/>
            <a:gdLst/>
            <a:ahLst/>
            <a:cxnLst/>
            <a:rect r="r" b="b" t="t" l="l"/>
            <a:pathLst>
              <a:path h="789172" w="295581">
                <a:moveTo>
                  <a:pt x="0" y="0"/>
                </a:moveTo>
                <a:lnTo>
                  <a:pt x="295581" y="0"/>
                </a:lnTo>
                <a:lnTo>
                  <a:pt x="295581" y="789172"/>
                </a:lnTo>
                <a:lnTo>
                  <a:pt x="0" y="789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801001">
            <a:off x="4408362" y="2200733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4" y="0"/>
                </a:lnTo>
                <a:lnTo>
                  <a:pt x="392784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334357">
            <a:off x="4841364" y="2994600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5" y="0"/>
                </a:lnTo>
                <a:lnTo>
                  <a:pt x="392785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559381">
            <a:off x="13391447" y="2264715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4" y="0"/>
                </a:lnTo>
                <a:lnTo>
                  <a:pt x="392784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0593792">
            <a:off x="12559957" y="1661852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5" y="0"/>
                </a:lnTo>
                <a:lnTo>
                  <a:pt x="392785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4627315" y="7312363"/>
            <a:ext cx="3130875" cy="859001"/>
          </a:xfrm>
          <a:custGeom>
            <a:avLst/>
            <a:gdLst/>
            <a:ahLst/>
            <a:cxnLst/>
            <a:rect r="r" b="b" t="t" l="l"/>
            <a:pathLst>
              <a:path h="859001" w="3130875">
                <a:moveTo>
                  <a:pt x="0" y="0"/>
                </a:moveTo>
                <a:lnTo>
                  <a:pt x="3130875" y="0"/>
                </a:lnTo>
                <a:lnTo>
                  <a:pt x="3130875" y="859001"/>
                </a:lnTo>
                <a:lnTo>
                  <a:pt x="0" y="859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093106">
            <a:off x="1012878" y="6290958"/>
            <a:ext cx="2559468" cy="2042921"/>
          </a:xfrm>
          <a:custGeom>
            <a:avLst/>
            <a:gdLst/>
            <a:ahLst/>
            <a:cxnLst/>
            <a:rect r="r" b="b" t="t" l="l"/>
            <a:pathLst>
              <a:path h="2042921" w="2559468">
                <a:moveTo>
                  <a:pt x="0" y="0"/>
                </a:moveTo>
                <a:lnTo>
                  <a:pt x="2559468" y="0"/>
                </a:lnTo>
                <a:lnTo>
                  <a:pt x="2559468" y="2042922"/>
                </a:lnTo>
                <a:lnTo>
                  <a:pt x="0" y="20429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768215" y="305814"/>
            <a:ext cx="3008417" cy="358087"/>
            <a:chOff x="0" y="0"/>
            <a:chExt cx="5974457" cy="7878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-59176"/>
              <a:ext cx="6618592" cy="905886"/>
            </a:xfrm>
            <a:custGeom>
              <a:avLst/>
              <a:gdLst/>
              <a:ahLst/>
              <a:cxnLst/>
              <a:rect r="r" b="b" t="t" l="l"/>
              <a:pathLst>
                <a:path h="905886" w="6618592">
                  <a:moveTo>
                    <a:pt x="5791214" y="846750"/>
                  </a:moveTo>
                  <a:cubicBezTo>
                    <a:pt x="5310726" y="854694"/>
                    <a:pt x="5270093" y="587355"/>
                    <a:pt x="4963843" y="567326"/>
                  </a:cubicBezTo>
                  <a:cubicBezTo>
                    <a:pt x="4850621" y="567350"/>
                    <a:pt x="4809293" y="595268"/>
                    <a:pt x="4718749" y="656424"/>
                  </a:cubicBezTo>
                  <a:cubicBezTo>
                    <a:pt x="4428731" y="905886"/>
                    <a:pt x="3842229" y="904538"/>
                    <a:pt x="3554258" y="656393"/>
                  </a:cubicBezTo>
                  <a:cubicBezTo>
                    <a:pt x="3407900" y="536610"/>
                    <a:pt x="3210505" y="536615"/>
                    <a:pt x="3064129" y="656419"/>
                  </a:cubicBezTo>
                  <a:cubicBezTo>
                    <a:pt x="2778021" y="904958"/>
                    <a:pt x="2185537" y="904766"/>
                    <a:pt x="1899667" y="656392"/>
                  </a:cubicBezTo>
                  <a:cubicBezTo>
                    <a:pt x="1809128" y="595267"/>
                    <a:pt x="1767800" y="567350"/>
                    <a:pt x="1654600" y="567350"/>
                  </a:cubicBezTo>
                  <a:cubicBezTo>
                    <a:pt x="1350096" y="586696"/>
                    <a:pt x="1306116" y="855145"/>
                    <a:pt x="827275" y="846728"/>
                  </a:cubicBezTo>
                  <a:cubicBezTo>
                    <a:pt x="353041" y="856341"/>
                    <a:pt x="300483" y="585451"/>
                    <a:pt x="0" y="567350"/>
                  </a:cubicBezTo>
                  <a:lnTo>
                    <a:pt x="0" y="59350"/>
                  </a:lnTo>
                  <a:cubicBezTo>
                    <a:pt x="480918" y="51532"/>
                    <a:pt x="520744" y="318650"/>
                    <a:pt x="827273" y="338774"/>
                  </a:cubicBezTo>
                  <a:cubicBezTo>
                    <a:pt x="940488" y="338750"/>
                    <a:pt x="981810" y="310833"/>
                    <a:pt x="1072354" y="249676"/>
                  </a:cubicBezTo>
                  <a:cubicBezTo>
                    <a:pt x="1363231" y="0"/>
                    <a:pt x="1948402" y="1618"/>
                    <a:pt x="2236831" y="249705"/>
                  </a:cubicBezTo>
                  <a:cubicBezTo>
                    <a:pt x="2383141" y="369489"/>
                    <a:pt x="2580615" y="369485"/>
                    <a:pt x="2726959" y="249681"/>
                  </a:cubicBezTo>
                  <a:cubicBezTo>
                    <a:pt x="3014047" y="902"/>
                    <a:pt x="3605021" y="1395"/>
                    <a:pt x="3891423" y="249706"/>
                  </a:cubicBezTo>
                  <a:cubicBezTo>
                    <a:pt x="4037929" y="369500"/>
                    <a:pt x="4235104" y="369479"/>
                    <a:pt x="4381595" y="249668"/>
                  </a:cubicBezTo>
                  <a:cubicBezTo>
                    <a:pt x="4664427" y="1941"/>
                    <a:pt x="5261979" y="1136"/>
                    <a:pt x="5546084" y="249708"/>
                  </a:cubicBezTo>
                  <a:cubicBezTo>
                    <a:pt x="5636644" y="310832"/>
                    <a:pt x="5677972" y="338749"/>
                    <a:pt x="5791212" y="338749"/>
                  </a:cubicBezTo>
                  <a:cubicBezTo>
                    <a:pt x="6097939" y="318590"/>
                    <a:pt x="6138063" y="51402"/>
                    <a:pt x="6618592" y="59350"/>
                  </a:cubicBezTo>
                  <a:lnTo>
                    <a:pt x="6618592" y="567350"/>
                  </a:lnTo>
                  <a:cubicBezTo>
                    <a:pt x="6315507" y="586405"/>
                    <a:pt x="6267429" y="855848"/>
                    <a:pt x="5791214" y="846750"/>
                  </a:cubicBezTo>
                  <a:close/>
                </a:path>
              </a:pathLst>
            </a:custGeom>
            <a:solidFill>
              <a:srgbClr val="CAE8D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367278" y="8870356"/>
            <a:ext cx="3008417" cy="358087"/>
            <a:chOff x="0" y="0"/>
            <a:chExt cx="5974457" cy="7878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-59176"/>
              <a:ext cx="6618592" cy="905886"/>
            </a:xfrm>
            <a:custGeom>
              <a:avLst/>
              <a:gdLst/>
              <a:ahLst/>
              <a:cxnLst/>
              <a:rect r="r" b="b" t="t" l="l"/>
              <a:pathLst>
                <a:path h="905886" w="6618592">
                  <a:moveTo>
                    <a:pt x="5791214" y="846750"/>
                  </a:moveTo>
                  <a:cubicBezTo>
                    <a:pt x="5310726" y="854694"/>
                    <a:pt x="5270093" y="587355"/>
                    <a:pt x="4963843" y="567326"/>
                  </a:cubicBezTo>
                  <a:cubicBezTo>
                    <a:pt x="4850621" y="567350"/>
                    <a:pt x="4809293" y="595268"/>
                    <a:pt x="4718749" y="656424"/>
                  </a:cubicBezTo>
                  <a:cubicBezTo>
                    <a:pt x="4428731" y="905886"/>
                    <a:pt x="3842229" y="904538"/>
                    <a:pt x="3554258" y="656393"/>
                  </a:cubicBezTo>
                  <a:cubicBezTo>
                    <a:pt x="3407900" y="536610"/>
                    <a:pt x="3210505" y="536615"/>
                    <a:pt x="3064129" y="656419"/>
                  </a:cubicBezTo>
                  <a:cubicBezTo>
                    <a:pt x="2778021" y="904958"/>
                    <a:pt x="2185537" y="904766"/>
                    <a:pt x="1899667" y="656392"/>
                  </a:cubicBezTo>
                  <a:cubicBezTo>
                    <a:pt x="1809128" y="595267"/>
                    <a:pt x="1767800" y="567350"/>
                    <a:pt x="1654600" y="567350"/>
                  </a:cubicBezTo>
                  <a:cubicBezTo>
                    <a:pt x="1350096" y="586696"/>
                    <a:pt x="1306116" y="855145"/>
                    <a:pt x="827275" y="846728"/>
                  </a:cubicBezTo>
                  <a:cubicBezTo>
                    <a:pt x="353041" y="856341"/>
                    <a:pt x="300483" y="585451"/>
                    <a:pt x="0" y="567350"/>
                  </a:cubicBezTo>
                  <a:lnTo>
                    <a:pt x="0" y="59350"/>
                  </a:lnTo>
                  <a:cubicBezTo>
                    <a:pt x="480918" y="51532"/>
                    <a:pt x="520744" y="318650"/>
                    <a:pt x="827273" y="338774"/>
                  </a:cubicBezTo>
                  <a:cubicBezTo>
                    <a:pt x="940488" y="338750"/>
                    <a:pt x="981810" y="310833"/>
                    <a:pt x="1072354" y="249676"/>
                  </a:cubicBezTo>
                  <a:cubicBezTo>
                    <a:pt x="1363231" y="0"/>
                    <a:pt x="1948402" y="1618"/>
                    <a:pt x="2236831" y="249705"/>
                  </a:cubicBezTo>
                  <a:cubicBezTo>
                    <a:pt x="2383141" y="369489"/>
                    <a:pt x="2580615" y="369485"/>
                    <a:pt x="2726959" y="249681"/>
                  </a:cubicBezTo>
                  <a:cubicBezTo>
                    <a:pt x="3014047" y="902"/>
                    <a:pt x="3605021" y="1395"/>
                    <a:pt x="3891423" y="249706"/>
                  </a:cubicBezTo>
                  <a:cubicBezTo>
                    <a:pt x="4037929" y="369500"/>
                    <a:pt x="4235104" y="369479"/>
                    <a:pt x="4381595" y="249668"/>
                  </a:cubicBezTo>
                  <a:cubicBezTo>
                    <a:pt x="4664427" y="1941"/>
                    <a:pt x="5261979" y="1136"/>
                    <a:pt x="5546084" y="249708"/>
                  </a:cubicBezTo>
                  <a:cubicBezTo>
                    <a:pt x="5636644" y="310832"/>
                    <a:pt x="5677972" y="338749"/>
                    <a:pt x="5791212" y="338749"/>
                  </a:cubicBezTo>
                  <a:cubicBezTo>
                    <a:pt x="6097939" y="318590"/>
                    <a:pt x="6138063" y="51402"/>
                    <a:pt x="6618592" y="59350"/>
                  </a:cubicBezTo>
                  <a:lnTo>
                    <a:pt x="6618592" y="567350"/>
                  </a:lnTo>
                  <a:cubicBezTo>
                    <a:pt x="6315507" y="586405"/>
                    <a:pt x="6267429" y="855848"/>
                    <a:pt x="5791214" y="846750"/>
                  </a:cubicBezTo>
                  <a:close/>
                </a:path>
              </a:pathLst>
            </a:custGeom>
            <a:solidFill>
              <a:srgbClr val="CAE8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9827" y="792366"/>
            <a:ext cx="2715788" cy="289336"/>
            <a:chOff x="0" y="0"/>
            <a:chExt cx="5974457" cy="7878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-59176"/>
              <a:ext cx="7394531" cy="905886"/>
            </a:xfrm>
            <a:custGeom>
              <a:avLst/>
              <a:gdLst/>
              <a:ahLst/>
              <a:cxnLst/>
              <a:rect r="r" b="b" t="t" l="l"/>
              <a:pathLst>
                <a:path h="905886" w="7394531">
                  <a:moveTo>
                    <a:pt x="6470154" y="846750"/>
                  </a:moveTo>
                  <a:cubicBezTo>
                    <a:pt x="5933336" y="854694"/>
                    <a:pt x="5887939" y="587355"/>
                    <a:pt x="5545786" y="567326"/>
                  </a:cubicBezTo>
                  <a:cubicBezTo>
                    <a:pt x="5419290" y="567350"/>
                    <a:pt x="5373116" y="595268"/>
                    <a:pt x="5271957" y="656424"/>
                  </a:cubicBezTo>
                  <a:cubicBezTo>
                    <a:pt x="4947939" y="905886"/>
                    <a:pt x="4292678" y="904538"/>
                    <a:pt x="3970946" y="656393"/>
                  </a:cubicBezTo>
                  <a:cubicBezTo>
                    <a:pt x="3807429" y="536610"/>
                    <a:pt x="3586893" y="536615"/>
                    <a:pt x="3423356" y="656419"/>
                  </a:cubicBezTo>
                  <a:cubicBezTo>
                    <a:pt x="3103706" y="904958"/>
                    <a:pt x="2441761" y="904766"/>
                    <a:pt x="2122376" y="656392"/>
                  </a:cubicBezTo>
                  <a:cubicBezTo>
                    <a:pt x="2021224" y="595267"/>
                    <a:pt x="1975050" y="567350"/>
                    <a:pt x="1848579" y="567350"/>
                  </a:cubicBezTo>
                  <a:cubicBezTo>
                    <a:pt x="1508377" y="586696"/>
                    <a:pt x="1459240" y="855145"/>
                    <a:pt x="924261" y="846728"/>
                  </a:cubicBezTo>
                  <a:cubicBezTo>
                    <a:pt x="394430" y="856341"/>
                    <a:pt x="335710" y="585451"/>
                    <a:pt x="0" y="567350"/>
                  </a:cubicBezTo>
                  <a:lnTo>
                    <a:pt x="0" y="59350"/>
                  </a:lnTo>
                  <a:cubicBezTo>
                    <a:pt x="537299" y="51532"/>
                    <a:pt x="581794" y="318650"/>
                    <a:pt x="924260" y="338774"/>
                  </a:cubicBezTo>
                  <a:cubicBezTo>
                    <a:pt x="1050748" y="338750"/>
                    <a:pt x="1096913" y="310833"/>
                    <a:pt x="1198073" y="249676"/>
                  </a:cubicBezTo>
                  <a:cubicBezTo>
                    <a:pt x="1523051" y="0"/>
                    <a:pt x="2176826" y="1618"/>
                    <a:pt x="2499068" y="249705"/>
                  </a:cubicBezTo>
                  <a:cubicBezTo>
                    <a:pt x="2662531" y="369489"/>
                    <a:pt x="2883157" y="369485"/>
                    <a:pt x="3046658" y="249681"/>
                  </a:cubicBezTo>
                  <a:cubicBezTo>
                    <a:pt x="3367402" y="902"/>
                    <a:pt x="4027660" y="1395"/>
                    <a:pt x="4347639" y="249706"/>
                  </a:cubicBezTo>
                  <a:cubicBezTo>
                    <a:pt x="4511321" y="369500"/>
                    <a:pt x="4731612" y="369479"/>
                    <a:pt x="4895276" y="249668"/>
                  </a:cubicBezTo>
                  <a:cubicBezTo>
                    <a:pt x="5211267" y="1941"/>
                    <a:pt x="5878874" y="1136"/>
                    <a:pt x="6196286" y="249708"/>
                  </a:cubicBezTo>
                  <a:cubicBezTo>
                    <a:pt x="6297462" y="310832"/>
                    <a:pt x="6343636" y="338749"/>
                    <a:pt x="6470152" y="338749"/>
                  </a:cubicBezTo>
                  <a:cubicBezTo>
                    <a:pt x="6812838" y="318590"/>
                    <a:pt x="6857666" y="51402"/>
                    <a:pt x="7394531" y="59350"/>
                  </a:cubicBezTo>
                  <a:lnTo>
                    <a:pt x="7394531" y="567350"/>
                  </a:lnTo>
                  <a:cubicBezTo>
                    <a:pt x="7055914" y="586405"/>
                    <a:pt x="7002200" y="855848"/>
                    <a:pt x="6470154" y="846750"/>
                  </a:cubicBezTo>
                  <a:close/>
                </a:path>
              </a:pathLst>
            </a:custGeom>
            <a:solidFill>
              <a:srgbClr val="9FCFC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6245320" y="9356908"/>
            <a:ext cx="2715788" cy="289336"/>
            <a:chOff x="0" y="0"/>
            <a:chExt cx="5974457" cy="78780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-59176"/>
              <a:ext cx="7394531" cy="905886"/>
            </a:xfrm>
            <a:custGeom>
              <a:avLst/>
              <a:gdLst/>
              <a:ahLst/>
              <a:cxnLst/>
              <a:rect r="r" b="b" t="t" l="l"/>
              <a:pathLst>
                <a:path h="905886" w="7394531">
                  <a:moveTo>
                    <a:pt x="6470154" y="846750"/>
                  </a:moveTo>
                  <a:cubicBezTo>
                    <a:pt x="5933336" y="854694"/>
                    <a:pt x="5887939" y="587355"/>
                    <a:pt x="5545786" y="567326"/>
                  </a:cubicBezTo>
                  <a:cubicBezTo>
                    <a:pt x="5419290" y="567350"/>
                    <a:pt x="5373116" y="595268"/>
                    <a:pt x="5271957" y="656424"/>
                  </a:cubicBezTo>
                  <a:cubicBezTo>
                    <a:pt x="4947939" y="905886"/>
                    <a:pt x="4292678" y="904538"/>
                    <a:pt x="3970946" y="656393"/>
                  </a:cubicBezTo>
                  <a:cubicBezTo>
                    <a:pt x="3807429" y="536610"/>
                    <a:pt x="3586893" y="536615"/>
                    <a:pt x="3423356" y="656419"/>
                  </a:cubicBezTo>
                  <a:cubicBezTo>
                    <a:pt x="3103706" y="904958"/>
                    <a:pt x="2441761" y="904766"/>
                    <a:pt x="2122376" y="656392"/>
                  </a:cubicBezTo>
                  <a:cubicBezTo>
                    <a:pt x="2021224" y="595267"/>
                    <a:pt x="1975050" y="567350"/>
                    <a:pt x="1848579" y="567350"/>
                  </a:cubicBezTo>
                  <a:cubicBezTo>
                    <a:pt x="1508377" y="586696"/>
                    <a:pt x="1459240" y="855145"/>
                    <a:pt x="924261" y="846728"/>
                  </a:cubicBezTo>
                  <a:cubicBezTo>
                    <a:pt x="394430" y="856341"/>
                    <a:pt x="335710" y="585451"/>
                    <a:pt x="0" y="567350"/>
                  </a:cubicBezTo>
                  <a:lnTo>
                    <a:pt x="0" y="59350"/>
                  </a:lnTo>
                  <a:cubicBezTo>
                    <a:pt x="537299" y="51532"/>
                    <a:pt x="581794" y="318650"/>
                    <a:pt x="924260" y="338774"/>
                  </a:cubicBezTo>
                  <a:cubicBezTo>
                    <a:pt x="1050748" y="338750"/>
                    <a:pt x="1096913" y="310833"/>
                    <a:pt x="1198073" y="249676"/>
                  </a:cubicBezTo>
                  <a:cubicBezTo>
                    <a:pt x="1523051" y="0"/>
                    <a:pt x="2176826" y="1618"/>
                    <a:pt x="2499068" y="249705"/>
                  </a:cubicBezTo>
                  <a:cubicBezTo>
                    <a:pt x="2662531" y="369489"/>
                    <a:pt x="2883157" y="369485"/>
                    <a:pt x="3046658" y="249681"/>
                  </a:cubicBezTo>
                  <a:cubicBezTo>
                    <a:pt x="3367402" y="902"/>
                    <a:pt x="4027660" y="1395"/>
                    <a:pt x="4347639" y="249706"/>
                  </a:cubicBezTo>
                  <a:cubicBezTo>
                    <a:pt x="4511321" y="369500"/>
                    <a:pt x="4731612" y="369479"/>
                    <a:pt x="4895276" y="249668"/>
                  </a:cubicBezTo>
                  <a:cubicBezTo>
                    <a:pt x="5211267" y="1941"/>
                    <a:pt x="5878874" y="1136"/>
                    <a:pt x="6196286" y="249708"/>
                  </a:cubicBezTo>
                  <a:cubicBezTo>
                    <a:pt x="6297462" y="310832"/>
                    <a:pt x="6343636" y="338749"/>
                    <a:pt x="6470152" y="338749"/>
                  </a:cubicBezTo>
                  <a:cubicBezTo>
                    <a:pt x="6812838" y="318590"/>
                    <a:pt x="6857666" y="51402"/>
                    <a:pt x="7394531" y="59350"/>
                  </a:cubicBezTo>
                  <a:lnTo>
                    <a:pt x="7394531" y="567350"/>
                  </a:lnTo>
                  <a:cubicBezTo>
                    <a:pt x="7055914" y="586405"/>
                    <a:pt x="7002200" y="855848"/>
                    <a:pt x="6470154" y="846750"/>
                  </a:cubicBezTo>
                  <a:close/>
                </a:path>
              </a:pathLst>
            </a:custGeom>
            <a:solidFill>
              <a:srgbClr val="9FCFC1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8100000">
            <a:off x="11531769" y="7040162"/>
            <a:ext cx="2229672" cy="1284247"/>
          </a:xfrm>
          <a:custGeom>
            <a:avLst/>
            <a:gdLst/>
            <a:ahLst/>
            <a:cxnLst/>
            <a:rect r="r" b="b" t="t" l="l"/>
            <a:pathLst>
              <a:path h="1284247" w="2229672">
                <a:moveTo>
                  <a:pt x="0" y="0"/>
                </a:moveTo>
                <a:lnTo>
                  <a:pt x="2229672" y="0"/>
                </a:lnTo>
                <a:lnTo>
                  <a:pt x="2229672" y="1284247"/>
                </a:lnTo>
                <a:lnTo>
                  <a:pt x="0" y="12842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2802941">
            <a:off x="10991875" y="7279634"/>
            <a:ext cx="429939" cy="537204"/>
          </a:xfrm>
          <a:custGeom>
            <a:avLst/>
            <a:gdLst/>
            <a:ahLst/>
            <a:cxnLst/>
            <a:rect r="r" b="b" t="t" l="l"/>
            <a:pathLst>
              <a:path h="537204" w="429939">
                <a:moveTo>
                  <a:pt x="0" y="0"/>
                </a:moveTo>
                <a:lnTo>
                  <a:pt x="429939" y="0"/>
                </a:lnTo>
                <a:lnTo>
                  <a:pt x="429939" y="537204"/>
                </a:lnTo>
                <a:lnTo>
                  <a:pt x="0" y="5372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4350274">
            <a:off x="12532662" y="3212299"/>
            <a:ext cx="883957" cy="335904"/>
          </a:xfrm>
          <a:custGeom>
            <a:avLst/>
            <a:gdLst/>
            <a:ahLst/>
            <a:cxnLst/>
            <a:rect r="r" b="b" t="t" l="l"/>
            <a:pathLst>
              <a:path h="335904" w="883957">
                <a:moveTo>
                  <a:pt x="0" y="0"/>
                </a:moveTo>
                <a:lnTo>
                  <a:pt x="883957" y="0"/>
                </a:lnTo>
                <a:lnTo>
                  <a:pt x="883957" y="335903"/>
                </a:lnTo>
                <a:lnTo>
                  <a:pt x="0" y="3359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6256098">
            <a:off x="4885448" y="1728522"/>
            <a:ext cx="1094088" cy="415753"/>
          </a:xfrm>
          <a:custGeom>
            <a:avLst/>
            <a:gdLst/>
            <a:ahLst/>
            <a:cxnLst/>
            <a:rect r="r" b="b" t="t" l="l"/>
            <a:pathLst>
              <a:path h="415753" w="1094088">
                <a:moveTo>
                  <a:pt x="0" y="0"/>
                </a:moveTo>
                <a:lnTo>
                  <a:pt x="1094088" y="0"/>
                </a:lnTo>
                <a:lnTo>
                  <a:pt x="1094088" y="415754"/>
                </a:lnTo>
                <a:lnTo>
                  <a:pt x="0" y="4157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7437253" y="4737926"/>
            <a:ext cx="3130847" cy="4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3753">
                <a:solidFill>
                  <a:srgbClr val="011B16"/>
                </a:solidFill>
                <a:latin typeface="Bobby Jones"/>
                <a:ea typeface="Bobby Jones"/>
                <a:cs typeface="Bobby Jones"/>
                <a:sym typeface="Bobby Jones"/>
              </a:rPr>
              <a:t>IA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762867" y="4871199"/>
            <a:ext cx="2041078" cy="444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5"/>
              </a:lnSpc>
            </a:pPr>
            <a:r>
              <a:rPr lang="en-US" b="true" sz="259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INTERNET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987502" y="6756833"/>
            <a:ext cx="2942880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INFRAESTRUCTURA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12662" y="6756833"/>
            <a:ext cx="2638869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MATEMATICA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221827" y="4932922"/>
            <a:ext cx="3417250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SEMANTICA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725013" y="2579285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CICLO DE VIDA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30383" y="2094689"/>
            <a:ext cx="2321512" cy="72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PATTERN RECOGNITION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865164" y="990600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Deployment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52570" y="1114425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Deep Learning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288314" y="6344178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Optimización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871064" y="8550613"/>
            <a:ext cx="2126481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Regresión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44000" y="7606085"/>
            <a:ext cx="1689052" cy="72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Algebra lineal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322589" y="8569138"/>
            <a:ext cx="2126481" cy="72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Clasificación</a:t>
            </a:r>
          </a:p>
          <a:p>
            <a:pPr algn="just">
              <a:lnSpc>
                <a:spcPts val="2977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3759052" y="6956858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Estadisitca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538366" y="7644185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Probabilidad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704408" y="2177076"/>
            <a:ext cx="2321512" cy="72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Sesgos</a:t>
            </a:r>
          </a:p>
          <a:p>
            <a:pPr algn="r">
              <a:lnSpc>
                <a:spcPts val="2977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5367904" y="8304714"/>
            <a:ext cx="1629616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BIG DATA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113749" y="8304714"/>
            <a:ext cx="1828224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web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538397" y="8304714"/>
            <a:ext cx="1894095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HARDWARE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137296" y="2439101"/>
            <a:ext cx="2459964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Transformers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166071" y="3294719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Entrenamiento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399914" y="3655472"/>
            <a:ext cx="2459964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Atention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573554" y="2866012"/>
            <a:ext cx="817579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LLM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09550" y="4843705"/>
            <a:ext cx="2194353" cy="444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5"/>
              </a:lnSpc>
            </a:pPr>
            <a:r>
              <a:rPr lang="en-US" b="true" sz="259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AGENTES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5399" y="4372749"/>
            <a:ext cx="4604620" cy="3453465"/>
          </a:xfrm>
          <a:custGeom>
            <a:avLst/>
            <a:gdLst/>
            <a:ahLst/>
            <a:cxnLst/>
            <a:rect r="r" b="b" t="t" l="l"/>
            <a:pathLst>
              <a:path h="3453465" w="4604620">
                <a:moveTo>
                  <a:pt x="0" y="0"/>
                </a:moveTo>
                <a:lnTo>
                  <a:pt x="4604620" y="0"/>
                </a:lnTo>
                <a:lnTo>
                  <a:pt x="4604620" y="3453466"/>
                </a:lnTo>
                <a:lnTo>
                  <a:pt x="0" y="34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55575" y="3137271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58230" y="685982"/>
            <a:ext cx="113973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Pattern Recognition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3254" y="1831043"/>
            <a:ext cx="3356787" cy="2236459"/>
          </a:xfrm>
          <a:custGeom>
            <a:avLst/>
            <a:gdLst/>
            <a:ahLst/>
            <a:cxnLst/>
            <a:rect r="r" b="b" t="t" l="l"/>
            <a:pathLst>
              <a:path h="2236459" w="3356787">
                <a:moveTo>
                  <a:pt x="0" y="0"/>
                </a:moveTo>
                <a:lnTo>
                  <a:pt x="3356787" y="0"/>
                </a:lnTo>
                <a:lnTo>
                  <a:pt x="3356787" y="2236459"/>
                </a:lnTo>
                <a:lnTo>
                  <a:pt x="0" y="223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6459" y="4387266"/>
            <a:ext cx="2630378" cy="2035255"/>
          </a:xfrm>
          <a:custGeom>
            <a:avLst/>
            <a:gdLst/>
            <a:ahLst/>
            <a:cxnLst/>
            <a:rect r="r" b="b" t="t" l="l"/>
            <a:pathLst>
              <a:path h="2035255" w="2630378">
                <a:moveTo>
                  <a:pt x="0" y="0"/>
                </a:moveTo>
                <a:lnTo>
                  <a:pt x="2630378" y="0"/>
                </a:lnTo>
                <a:lnTo>
                  <a:pt x="2630378" y="2035255"/>
                </a:lnTo>
                <a:lnTo>
                  <a:pt x="0" y="2035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90041" y="3181416"/>
            <a:ext cx="1304262" cy="886086"/>
          </a:xfrm>
          <a:custGeom>
            <a:avLst/>
            <a:gdLst/>
            <a:ahLst/>
            <a:cxnLst/>
            <a:rect r="r" b="b" t="t" l="l"/>
            <a:pathLst>
              <a:path h="886086" w="1304262">
                <a:moveTo>
                  <a:pt x="0" y="0"/>
                </a:moveTo>
                <a:lnTo>
                  <a:pt x="1304262" y="0"/>
                </a:lnTo>
                <a:lnTo>
                  <a:pt x="1304262" y="886086"/>
                </a:lnTo>
                <a:lnTo>
                  <a:pt x="0" y="886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50" r="0" b="-125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56253" y="2613125"/>
            <a:ext cx="3093012" cy="2064585"/>
          </a:xfrm>
          <a:custGeom>
            <a:avLst/>
            <a:gdLst/>
            <a:ahLst/>
            <a:cxnLst/>
            <a:rect r="r" b="b" t="t" l="l"/>
            <a:pathLst>
              <a:path h="2064585" w="3093012">
                <a:moveTo>
                  <a:pt x="0" y="0"/>
                </a:moveTo>
                <a:lnTo>
                  <a:pt x="3093012" y="0"/>
                </a:lnTo>
                <a:lnTo>
                  <a:pt x="3093012" y="2064586"/>
                </a:lnTo>
                <a:lnTo>
                  <a:pt x="0" y="20645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46247" y="2571208"/>
            <a:ext cx="3744893" cy="2106503"/>
          </a:xfrm>
          <a:custGeom>
            <a:avLst/>
            <a:gdLst/>
            <a:ahLst/>
            <a:cxnLst/>
            <a:rect r="r" b="b" t="t" l="l"/>
            <a:pathLst>
              <a:path h="2106503" w="3744893">
                <a:moveTo>
                  <a:pt x="0" y="0"/>
                </a:moveTo>
                <a:lnTo>
                  <a:pt x="3744893" y="0"/>
                </a:lnTo>
                <a:lnTo>
                  <a:pt x="3744893" y="2106503"/>
                </a:lnTo>
                <a:lnTo>
                  <a:pt x="0" y="21065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94310" y="3181416"/>
            <a:ext cx="1304262" cy="886086"/>
          </a:xfrm>
          <a:custGeom>
            <a:avLst/>
            <a:gdLst/>
            <a:ahLst/>
            <a:cxnLst/>
            <a:rect r="r" b="b" t="t" l="l"/>
            <a:pathLst>
              <a:path h="886086" w="1304262">
                <a:moveTo>
                  <a:pt x="0" y="0"/>
                </a:moveTo>
                <a:lnTo>
                  <a:pt x="1304262" y="0"/>
                </a:lnTo>
                <a:lnTo>
                  <a:pt x="1304262" y="886086"/>
                </a:lnTo>
                <a:lnTo>
                  <a:pt x="0" y="886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50" r="0" b="-125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28122" y="6674640"/>
            <a:ext cx="2974637" cy="1695543"/>
          </a:xfrm>
          <a:custGeom>
            <a:avLst/>
            <a:gdLst/>
            <a:ahLst/>
            <a:cxnLst/>
            <a:rect r="r" b="b" t="t" l="l"/>
            <a:pathLst>
              <a:path h="1695543" w="2974637">
                <a:moveTo>
                  <a:pt x="0" y="0"/>
                </a:moveTo>
                <a:lnTo>
                  <a:pt x="2974637" y="0"/>
                </a:lnTo>
                <a:lnTo>
                  <a:pt x="2974637" y="1695543"/>
                </a:lnTo>
                <a:lnTo>
                  <a:pt x="0" y="1695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20246" y="6674640"/>
            <a:ext cx="1924585" cy="1922179"/>
          </a:xfrm>
          <a:custGeom>
            <a:avLst/>
            <a:gdLst/>
            <a:ahLst/>
            <a:cxnLst/>
            <a:rect r="r" b="b" t="t" l="l"/>
            <a:pathLst>
              <a:path h="1922179" w="1924585">
                <a:moveTo>
                  <a:pt x="0" y="0"/>
                </a:moveTo>
                <a:lnTo>
                  <a:pt x="1924584" y="0"/>
                </a:lnTo>
                <a:lnTo>
                  <a:pt x="1924584" y="1922179"/>
                </a:lnTo>
                <a:lnTo>
                  <a:pt x="0" y="19221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90048" y="7079368"/>
            <a:ext cx="1304262" cy="886086"/>
          </a:xfrm>
          <a:custGeom>
            <a:avLst/>
            <a:gdLst/>
            <a:ahLst/>
            <a:cxnLst/>
            <a:rect r="r" b="b" t="t" l="l"/>
            <a:pathLst>
              <a:path h="886086" w="1304262">
                <a:moveTo>
                  <a:pt x="0" y="0"/>
                </a:moveTo>
                <a:lnTo>
                  <a:pt x="1304262" y="0"/>
                </a:lnTo>
                <a:lnTo>
                  <a:pt x="1304262" y="886086"/>
                </a:lnTo>
                <a:lnTo>
                  <a:pt x="0" y="886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50" r="0" b="-125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6559116"/>
            <a:ext cx="2714133" cy="1811067"/>
          </a:xfrm>
          <a:custGeom>
            <a:avLst/>
            <a:gdLst/>
            <a:ahLst/>
            <a:cxnLst/>
            <a:rect r="r" b="b" t="t" l="l"/>
            <a:pathLst>
              <a:path h="1811067" w="2714133">
                <a:moveTo>
                  <a:pt x="0" y="0"/>
                </a:moveTo>
                <a:lnTo>
                  <a:pt x="2714133" y="0"/>
                </a:lnTo>
                <a:lnTo>
                  <a:pt x="2714133" y="1811067"/>
                </a:lnTo>
                <a:lnTo>
                  <a:pt x="0" y="18110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43933" y="7021606"/>
            <a:ext cx="1304262" cy="886086"/>
          </a:xfrm>
          <a:custGeom>
            <a:avLst/>
            <a:gdLst/>
            <a:ahLst/>
            <a:cxnLst/>
            <a:rect r="r" b="b" t="t" l="l"/>
            <a:pathLst>
              <a:path h="886086" w="1304262">
                <a:moveTo>
                  <a:pt x="0" y="0"/>
                </a:moveTo>
                <a:lnTo>
                  <a:pt x="1304262" y="0"/>
                </a:lnTo>
                <a:lnTo>
                  <a:pt x="1304262" y="886087"/>
                </a:lnTo>
                <a:lnTo>
                  <a:pt x="0" y="88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50" r="0" b="-125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444845" y="264499"/>
            <a:ext cx="113973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Pattern Recognition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4573" y="2257513"/>
            <a:ext cx="4356336" cy="1900452"/>
          </a:xfrm>
          <a:custGeom>
            <a:avLst/>
            <a:gdLst/>
            <a:ahLst/>
            <a:cxnLst/>
            <a:rect r="r" b="b" t="t" l="l"/>
            <a:pathLst>
              <a:path h="1900452" w="4356336">
                <a:moveTo>
                  <a:pt x="0" y="0"/>
                </a:moveTo>
                <a:lnTo>
                  <a:pt x="4356337" y="0"/>
                </a:lnTo>
                <a:lnTo>
                  <a:pt x="4356337" y="1900451"/>
                </a:lnTo>
                <a:lnTo>
                  <a:pt x="0" y="1900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573" y="4427672"/>
            <a:ext cx="4910750" cy="5302376"/>
          </a:xfrm>
          <a:custGeom>
            <a:avLst/>
            <a:gdLst/>
            <a:ahLst/>
            <a:cxnLst/>
            <a:rect r="r" b="b" t="t" l="l"/>
            <a:pathLst>
              <a:path h="5302376" w="4910750">
                <a:moveTo>
                  <a:pt x="0" y="0"/>
                </a:moveTo>
                <a:lnTo>
                  <a:pt x="4910751" y="0"/>
                </a:lnTo>
                <a:lnTo>
                  <a:pt x="4910751" y="5302376"/>
                </a:lnTo>
                <a:lnTo>
                  <a:pt x="0" y="5302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3" t="0" r="-243" b="-204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4157964"/>
            <a:ext cx="8548232" cy="5572084"/>
          </a:xfrm>
          <a:custGeom>
            <a:avLst/>
            <a:gdLst/>
            <a:ahLst/>
            <a:cxnLst/>
            <a:rect r="r" b="b" t="t" l="l"/>
            <a:pathLst>
              <a:path h="5572084" w="8548232">
                <a:moveTo>
                  <a:pt x="0" y="0"/>
                </a:moveTo>
                <a:lnTo>
                  <a:pt x="8548232" y="0"/>
                </a:lnTo>
                <a:lnTo>
                  <a:pt x="8548232" y="5572084"/>
                </a:lnTo>
                <a:lnTo>
                  <a:pt x="0" y="5572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0404" y="467718"/>
            <a:ext cx="1658719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Davi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Hubel y Torsten Wiesel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24888" y="2398602"/>
            <a:ext cx="10801417" cy="76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1981,</a:t>
            </a: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Nobel Prize in Physiology. </a:t>
            </a:r>
          </a:p>
          <a:p>
            <a:pPr algn="ctr">
              <a:lnSpc>
                <a:spcPts val="3099"/>
              </a:lnSpc>
            </a:pP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Visual fields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577791"/>
            <a:ext cx="7427711" cy="4280219"/>
          </a:xfrm>
          <a:custGeom>
            <a:avLst/>
            <a:gdLst/>
            <a:ahLst/>
            <a:cxnLst/>
            <a:rect r="r" b="b" t="t" l="l"/>
            <a:pathLst>
              <a:path h="4280219" w="7427711">
                <a:moveTo>
                  <a:pt x="0" y="0"/>
                </a:moveTo>
                <a:lnTo>
                  <a:pt x="7427711" y="0"/>
                </a:lnTo>
                <a:lnTo>
                  <a:pt x="7427711" y="4280219"/>
                </a:lnTo>
                <a:lnTo>
                  <a:pt x="0" y="4280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5503972"/>
            <a:ext cx="7523175" cy="4354037"/>
          </a:xfrm>
          <a:custGeom>
            <a:avLst/>
            <a:gdLst/>
            <a:ahLst/>
            <a:cxnLst/>
            <a:rect r="r" b="b" t="t" l="l"/>
            <a:pathLst>
              <a:path h="4354037" w="7523175">
                <a:moveTo>
                  <a:pt x="0" y="0"/>
                </a:moveTo>
                <a:lnTo>
                  <a:pt x="7523175" y="0"/>
                </a:lnTo>
                <a:lnTo>
                  <a:pt x="7523175" y="4354038"/>
                </a:lnTo>
                <a:lnTo>
                  <a:pt x="0" y="4354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06852" y="376430"/>
            <a:ext cx="95404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Perceptron 1958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1872" y="2235151"/>
            <a:ext cx="12817994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Frank Rosenblatt (Cornell) Mark I Perceptron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Primera red neuronal capaz de aprender patrones simples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"Principles of Neurodynamics"* (1962)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Minsky y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Papert publican "Perceptrons" (1969) demostrando sus límites matemáticos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2515261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8" y="0"/>
                </a:lnTo>
                <a:lnTo>
                  <a:pt x="113012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98477"/>
            <a:ext cx="182880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33328" y="3390822"/>
            <a:ext cx="7621344" cy="5867478"/>
          </a:xfrm>
          <a:custGeom>
            <a:avLst/>
            <a:gdLst/>
            <a:ahLst/>
            <a:cxnLst/>
            <a:rect r="r" b="b" t="t" l="l"/>
            <a:pathLst>
              <a:path h="5867478" w="7621344">
                <a:moveTo>
                  <a:pt x="0" y="0"/>
                </a:moveTo>
                <a:lnTo>
                  <a:pt x="7621344" y="0"/>
                </a:lnTo>
                <a:lnTo>
                  <a:pt x="7621344" y="5867478"/>
                </a:lnTo>
                <a:lnTo>
                  <a:pt x="0" y="5867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58862" y="308038"/>
            <a:ext cx="1385399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Datos de entrenamiento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19450" y="1807907"/>
            <a:ext cx="1205243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CIF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AR10 dataset which consist of 60000 32x32 colour images in 10 classes, with 6000 images per class.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DAGsVRx5J5Q</dc:identifier>
  <dcterms:modified xsi:type="dcterms:W3CDTF">2011-08-01T06:04:30Z</dcterms:modified>
  <cp:revision>1</cp:revision>
  <dc:title>sesion_S03</dc:title>
</cp:coreProperties>
</file>